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86" r:id="rId2"/>
    <p:sldId id="287" r:id="rId3"/>
    <p:sldId id="319" r:id="rId4"/>
    <p:sldId id="268" r:id="rId5"/>
    <p:sldId id="311" r:id="rId6"/>
    <p:sldId id="322" r:id="rId7"/>
    <p:sldId id="318" r:id="rId8"/>
    <p:sldId id="301" r:id="rId9"/>
    <p:sldId id="323" r:id="rId10"/>
    <p:sldId id="312" r:id="rId11"/>
    <p:sldId id="304" r:id="rId12"/>
    <p:sldId id="324" r:id="rId13"/>
    <p:sldId id="313" r:id="rId14"/>
    <p:sldId id="314" r:id="rId15"/>
    <p:sldId id="315" r:id="rId16"/>
    <p:sldId id="320" r:id="rId17"/>
    <p:sldId id="316" r:id="rId18"/>
    <p:sldId id="321" r:id="rId19"/>
    <p:sldId id="299" r:id="rId20"/>
    <p:sldId id="30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94331"/>
  </p:normalViewPr>
  <p:slideViewPr>
    <p:cSldViewPr snapToGrid="0" snapToObjects="1">
      <p:cViewPr varScale="1">
        <p:scale>
          <a:sx n="102" d="100"/>
          <a:sy n="102" d="100"/>
        </p:scale>
        <p:origin x="8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AEBE55-7CCF-7E4D-BAA6-240DF5E70E04}" type="datetimeFigureOut">
              <a:rPr lang="en-US" smtClean="0"/>
              <a:t>4/22/19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9CB91A-905D-5C4D-A6EC-A4151A869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074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B41D4-C451-EB4B-A9F5-AB5ECA9AA4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CE462C-8BA4-2F41-B2EF-0BA41FEFA2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916DC-3B32-7E45-B8F3-812FF7A87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21051-7FCA-654B-9E38-21EA0187C117}" type="datetimeFigureOut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1AA58-0DE7-6649-AE6A-747B477B6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6B46F-70DF-FB42-913F-B8A8EFDD1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FDF74-5579-5B4E-AFE7-347DF0495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845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9527C-89E5-384E-B995-568DCC11C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2A4514-114E-434C-99E5-9EFFED117A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BE84E-4BE9-3D4A-A235-C9EB1A1F4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21051-7FCA-654B-9E38-21EA0187C117}" type="datetimeFigureOut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7A544-5E33-864B-B82D-E8C6AC491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4E5A7-A008-9346-A54F-D99816209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FDF74-5579-5B4E-AFE7-347DF0495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775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F812E0-2764-7541-A401-4C4762687E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E6A88F-6F3E-D34C-B740-0F52720068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517171-A0EA-C640-AFE9-231EDC51D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21051-7FCA-654B-9E38-21EA0187C117}" type="datetimeFigureOut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18556-12B4-FF49-88F8-5D788272D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69FCD-345C-0045-8241-CFD17B57C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FDF74-5579-5B4E-AFE7-347DF0495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756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B6A00-5E48-DF4F-BCBA-9A68669F2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191AE-358D-4549-BA5A-D565127B9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1C428-E3C4-D448-ABC3-AF32B1F76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21051-7FCA-654B-9E38-21EA0187C117}" type="datetimeFigureOut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FD3B9-5811-A441-955A-688D0D420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53D9E-CDA1-3245-88DC-EE7905E69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FDF74-5579-5B4E-AFE7-347DF0495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20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FDC88-6CA0-5445-B7E4-AE4816A62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DAD63B-867D-074E-89AB-C22C912C5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07BEA-06CD-8743-B8A5-A64C08889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21051-7FCA-654B-9E38-21EA0187C117}" type="datetimeFigureOut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14115-1937-C247-A609-23D8DF78E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38016-2625-D246-9D0F-6B3F09AC3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FDF74-5579-5B4E-AFE7-347DF0495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766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4F601-CC0D-5D4D-A780-16476B5CD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1700B-62DD-CD46-9FE1-06302F9212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AB88CC-3151-CB45-9383-66C32BAF28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38B8C5-F845-3044-B55D-9DDA93D4C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21051-7FCA-654B-9E38-21EA0187C117}" type="datetimeFigureOut">
              <a:rPr lang="en-US" smtClean="0"/>
              <a:t>4/22/19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140419-C0BD-5A4A-84BE-523F989A8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A2C34D-BA07-4842-B808-E68682A3B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FDF74-5579-5B4E-AFE7-347DF0495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93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22DDB-7019-CC46-AE55-A6312C427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11C5A6-1457-E447-97AC-1B21DC039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F4C9BC-1EA9-8545-9C91-EA03A9C4DD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75ABF1-2DC7-8249-AC1E-1327B7D623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17CA49-567A-9B48-A2E4-52E5F0BB86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C92394-DB42-1044-9DF0-2388FD38D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21051-7FCA-654B-9E38-21EA0187C117}" type="datetimeFigureOut">
              <a:rPr lang="en-US" smtClean="0"/>
              <a:t>4/22/19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61D62E-8C54-8743-A5D4-8773F11F7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B56FAF-922F-AC49-856F-6FE8E081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FDF74-5579-5B4E-AFE7-347DF0495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64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4CB27-4F07-E746-BCD6-DDB216E5E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1AA71F-A5AB-834D-AFF5-C518CAAD1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21051-7FCA-654B-9E38-21EA0187C117}" type="datetimeFigureOut">
              <a:rPr lang="en-US" smtClean="0"/>
              <a:t>4/22/19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81B2C5-ADE6-C349-A776-F4EC59888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7632E-B52E-EF42-B3F2-E39F1BF9D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FDF74-5579-5B4E-AFE7-347DF0495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19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DE60EE-1B67-644F-9988-9FCD92D65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21051-7FCA-654B-9E38-21EA0187C117}" type="datetimeFigureOut">
              <a:rPr lang="en-US" smtClean="0"/>
              <a:t>4/22/19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715273-4B12-AE4D-8485-6907A0685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61E4D-D6B8-B347-AD03-2E3B9787A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FDF74-5579-5B4E-AFE7-347DF0495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316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FB766-B749-8542-B1B6-2F40ACC4B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C3AD9-EE5F-4040-BFE2-4A36A4D97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709697-4CD0-E147-8CC2-ACD583228E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86FEA1-D0F6-A94C-9384-C153AB9AE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21051-7FCA-654B-9E38-21EA0187C117}" type="datetimeFigureOut">
              <a:rPr lang="en-US" smtClean="0"/>
              <a:t>4/22/19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347C30-92E0-B74C-9814-E44C38DBE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1683AA-D31D-264D-BE61-325B05F61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FDF74-5579-5B4E-AFE7-347DF0495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618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88309-7767-634C-8A85-A7F793CE2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4BAD82-0277-104B-9184-6DBAA447A3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F62B26-6BD2-1742-92ED-15C8CBB2AF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33C4E-7086-F446-887C-D1AD85B71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21051-7FCA-654B-9E38-21EA0187C117}" type="datetimeFigureOut">
              <a:rPr lang="en-US" smtClean="0"/>
              <a:t>4/22/19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A6EAA8-69A8-B341-B526-F9D9F7CD8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FCDBA7-DF77-4C48-9421-4612D2A8C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FDF74-5579-5B4E-AFE7-347DF0495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156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B6AE36-E5F5-6C41-A8E0-8DD1EB5AD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D4114-2D4C-3446-A7B3-280997A7E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0C6E64-B0AD-9948-BD35-097FBFC97F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521051-7FCA-654B-9E38-21EA0187C117}" type="datetimeFigureOut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2351A-A0ED-9E43-9366-085DE65205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CEBB8-C514-AE45-9DC8-BCF7B8CCA4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0FDF74-5579-5B4E-AFE7-347DF0495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62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acktPublishing/Mastering-Unsupervised-learning-with-Python/blob/master/Section%203/03_manifold_learning_tsne_umap.ipynb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24.png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lvdmaaten.github.io/tsne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medium.com/@pslinge144/representation-learning-cifar-10-23b0d9833c40" TargetMode="External"/><Relationship Id="rId5" Type="http://schemas.openxmlformats.org/officeDocument/2006/relationships/hyperlink" Target="https://www.cs.toronto.edu/~kriz/cifar.html" TargetMode="Externa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s7PKqXD2dr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7PKqXD2drs" TargetMode="External"/><Relationship Id="rId2" Type="http://schemas.openxmlformats.org/officeDocument/2006/relationships/hyperlink" Target="https://lvdmaaten.github.io/tsne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Dimensionality_reduction" TargetMode="External"/><Relationship Id="rId4" Type="http://schemas.openxmlformats.org/officeDocument/2006/relationships/hyperlink" Target="https://www.youtube.com/watch?v=4GBgqmq0XAY3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eilly.com/learning/an-illustrated-introduction-to-the-t-sne-algorithm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0303F2-F440-4046-BDE6-F2D26142BE11}"/>
              </a:ext>
            </a:extLst>
          </p:cNvPr>
          <p:cNvSpPr txBox="1"/>
          <p:nvPr/>
        </p:nvSpPr>
        <p:spPr>
          <a:xfrm>
            <a:off x="2521729" y="1888812"/>
            <a:ext cx="7525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High Dimensional Data Visualization Using t-SNE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053649-D5C0-B24D-88EC-6487E1468E36}"/>
              </a:ext>
            </a:extLst>
          </p:cNvPr>
          <p:cNvSpPr txBox="1"/>
          <p:nvPr/>
        </p:nvSpPr>
        <p:spPr>
          <a:xfrm>
            <a:off x="5287328" y="3515268"/>
            <a:ext cx="1685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Shanqing Gu </a:t>
            </a:r>
          </a:p>
        </p:txBody>
      </p:sp>
    </p:spTree>
    <p:extLst>
      <p:ext uri="{BB962C8B-B14F-4D97-AF65-F5344CB8AC3E}">
        <p14:creationId xmlns:p14="http://schemas.microsoft.com/office/powerpoint/2010/main" val="3683912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174B416-7A60-AF40-BBFF-839EB81E7532}"/>
              </a:ext>
            </a:extLst>
          </p:cNvPr>
          <p:cNvSpPr/>
          <p:nvPr/>
        </p:nvSpPr>
        <p:spPr>
          <a:xfrm>
            <a:off x="760790" y="610969"/>
            <a:ext cx="986840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2.5.2 Perplexity to measure the effective number of neighbors</a:t>
            </a:r>
            <a:endParaRPr lang="en-US" sz="2600" b="1" dirty="0">
              <a:solidFill>
                <a:srgbClr val="0070C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A3FE6C-D2B8-3444-ABF0-E506808DB544}"/>
              </a:ext>
            </a:extLst>
          </p:cNvPr>
          <p:cNvSpPr/>
          <p:nvPr/>
        </p:nvSpPr>
        <p:spPr>
          <a:xfrm>
            <a:off x="760790" y="1392014"/>
            <a:ext cx="61649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use standard deviation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Probability distribution (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will be changed by different  standard deviation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i="1" baseline="-25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values. The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perplexity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defined as: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FA26F0-1DC3-FB4E-9FE2-F7CE6FB3A4E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76840" y="2410115"/>
            <a:ext cx="1819656" cy="45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4BE3EE-2786-1644-A8F2-CD25268688D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95090" y="3721403"/>
            <a:ext cx="2383156" cy="5486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B9B50A-ACD9-CA4E-9534-8EE4CB7641EC}"/>
              </a:ext>
            </a:extLst>
          </p:cNvPr>
          <p:cNvSpPr/>
          <p:nvPr/>
        </p:nvSpPr>
        <p:spPr>
          <a:xfrm>
            <a:off x="760791" y="2962086"/>
            <a:ext cx="61649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is given by the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Shannon entropy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which is measured by the number of binary partitions (bits)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B95AB8-8A8B-444E-9994-16077163B6A0}"/>
              </a:ext>
            </a:extLst>
          </p:cNvPr>
          <p:cNvSpPr/>
          <p:nvPr/>
        </p:nvSpPr>
        <p:spPr>
          <a:xfrm>
            <a:off x="760791" y="4383030"/>
            <a:ext cx="61649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perplexity values are typically set between 5 and 50.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9196BA-DF27-AA42-89BA-F70AF022D3E6}"/>
              </a:ext>
            </a:extLst>
          </p:cNvPr>
          <p:cNvSpPr/>
          <p:nvPr/>
        </p:nvSpPr>
        <p:spPr>
          <a:xfrm>
            <a:off x="5487392" y="5977132"/>
            <a:ext cx="61989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van der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Maaten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and Hinton. Journal of Machine Learning Research 9 (2008) 2579-2605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8C77C7-D9B9-4B49-880E-474E02ECE9C7}"/>
              </a:ext>
            </a:extLst>
          </p:cNvPr>
          <p:cNvSpPr/>
          <p:nvPr/>
        </p:nvSpPr>
        <p:spPr>
          <a:xfrm>
            <a:off x="7209703" y="1392014"/>
            <a:ext cx="4504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t-SNE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we use standard deviation </a:t>
            </a:r>
            <a:r>
              <a:rPr lang="en-US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all the points.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F355F8-8166-7E43-90BA-E582CCA29E3B}"/>
              </a:ext>
            </a:extLst>
          </p:cNvPr>
          <p:cNvSpPr/>
          <p:nvPr/>
        </p:nvSpPr>
        <p:spPr>
          <a:xfrm>
            <a:off x="6925733" y="4383030"/>
            <a:ext cx="47606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t-SNE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the perplexity value is the numbers of nearest neighbors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(30 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sklearn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B1A557E-B6E7-2243-A90F-C79155EE5123}"/>
              </a:ext>
            </a:extLst>
          </p:cNvPr>
          <p:cNvCxnSpPr>
            <a:cxnSpLocks/>
          </p:cNvCxnSpPr>
          <p:nvPr/>
        </p:nvCxnSpPr>
        <p:spPr>
          <a:xfrm>
            <a:off x="6832600" y="1392014"/>
            <a:ext cx="0" cy="388993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0B247E6-0CF9-9E42-BF49-C42A51EEEB8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1">
                <a:lumMod val="8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48649" y="2410115"/>
            <a:ext cx="1819656" cy="457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95C6A3-65A6-4747-9322-A43E59FAEDB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bg1">
                <a:lumMod val="8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64055" y="3737989"/>
            <a:ext cx="2286000" cy="51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42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475C9CD-CBA0-AD43-81D8-AC90A649059C}"/>
              </a:ext>
            </a:extLst>
          </p:cNvPr>
          <p:cNvSpPr/>
          <p:nvPr/>
        </p:nvSpPr>
        <p:spPr>
          <a:xfrm>
            <a:off x="760790" y="610969"/>
            <a:ext cx="298992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2.5.3 Perplexity</a:t>
            </a:r>
            <a:r>
              <a:rPr lang="en-US" altLang="en-US" sz="2600" b="1" baseline="30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1, 2</a:t>
            </a:r>
            <a:endParaRPr lang="en-US" sz="2600" b="1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734541-BCFB-1347-A20C-8103E6A85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05517"/>
            <a:ext cx="4034118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C893A4-29E7-C445-BFBF-F692DD503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90" y="1805517"/>
            <a:ext cx="3820160" cy="1828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E2578F-4423-A549-B2E6-722F36139A72}"/>
              </a:ext>
            </a:extLst>
          </p:cNvPr>
          <p:cNvSpPr/>
          <p:nvPr/>
        </p:nvSpPr>
        <p:spPr>
          <a:xfrm>
            <a:off x="760790" y="5250822"/>
            <a:ext cx="111172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1. Perplexity codes adapted and modified from book: Mastering Unsupervised Learning with Python, published by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Packt</a:t>
            </a:r>
            <a:endParaRPr lang="en-U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link: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https://github.com/PacktPublishing/Mastering-Unsupervised-learning-with-Python/blob/master/Section%203/03_manifold_learning_tsne_umap.ipynb</a:t>
            </a:r>
            <a:endParaRPr lang="en-U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2. t-SNE from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sklearn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: https://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scikit-learn.org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/stable/modules/generated/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sklearn.manifold.TSNE.html</a:t>
            </a:r>
            <a:endParaRPr lang="en-U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850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E10F5B-9A1C-B240-8A5A-C0D13CFC1FEF}"/>
              </a:ext>
            </a:extLst>
          </p:cNvPr>
          <p:cNvSpPr/>
          <p:nvPr/>
        </p:nvSpPr>
        <p:spPr>
          <a:xfrm>
            <a:off x="760790" y="610969"/>
            <a:ext cx="1104860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2.6.1 KL Divergence to measure the dissimilarity of two distributions</a:t>
            </a:r>
            <a:endParaRPr lang="en-US" sz="2600" b="1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6E1BBD-EEE1-6F49-8CC7-2BC0BBE1C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512" y="2282666"/>
            <a:ext cx="4794651" cy="3200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218CA6A-ADE6-9642-9D51-CB5E73B253E0}"/>
              </a:ext>
            </a:extLst>
          </p:cNvPr>
          <p:cNvSpPr/>
          <p:nvPr/>
        </p:nvSpPr>
        <p:spPr>
          <a:xfrm>
            <a:off x="8811047" y="3917792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P(x)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7CBC16-F604-964B-8DDC-F8B4CB47924F}"/>
              </a:ext>
            </a:extLst>
          </p:cNvPr>
          <p:cNvSpPr/>
          <p:nvPr/>
        </p:nvSpPr>
        <p:spPr>
          <a:xfrm>
            <a:off x="10036457" y="3917792"/>
            <a:ext cx="6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Q(x)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B53D7B-C9C9-C644-A667-E0528B422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837" y="2282666"/>
            <a:ext cx="3139441" cy="6400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D255CE7-B456-8D4F-A57B-ED322AA9DD6E}"/>
              </a:ext>
            </a:extLst>
          </p:cNvPr>
          <p:cNvSpPr/>
          <p:nvPr/>
        </p:nvSpPr>
        <p:spPr>
          <a:xfrm>
            <a:off x="818837" y="3161210"/>
            <a:ext cx="53352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are identical when KL divergence is zero. </a:t>
            </a:r>
          </a:p>
          <a:p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KL divergence equation can also be interpreted as: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E87649-ED95-3542-85EE-0AE0228C5112}"/>
              </a:ext>
            </a:extLst>
          </p:cNvPr>
          <p:cNvSpPr/>
          <p:nvPr/>
        </p:nvSpPr>
        <p:spPr>
          <a:xfrm>
            <a:off x="760790" y="1393168"/>
            <a:ext cx="109255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Kullback-Leibler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(KL) divergence is a measure for dissimilarity between two distributions (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), and the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between cross-entropy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H(P, Q)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the true distribution entropy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H(P).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It is not a distance.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5C2B553-DA39-3247-88F2-54F1AA906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837" y="4291827"/>
            <a:ext cx="4476100" cy="8229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6860EAC-3912-F24E-9881-6D5E0EB3DED3}"/>
              </a:ext>
            </a:extLst>
          </p:cNvPr>
          <p:cNvSpPr/>
          <p:nvPr/>
        </p:nvSpPr>
        <p:spPr>
          <a:xfrm>
            <a:off x="7322054" y="5783750"/>
            <a:ext cx="40511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en.wikipedia.org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/wiki/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Kullback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Leibler_divergence</a:t>
            </a:r>
            <a:endParaRPr lang="en-U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888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9A0B463-8DCB-A142-8998-BD495A14ED3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22692" y="2320925"/>
            <a:ext cx="3442842" cy="7315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FA75A92-F08D-E348-94D9-DDF96016136A}"/>
              </a:ext>
            </a:extLst>
          </p:cNvPr>
          <p:cNvSpPr/>
          <p:nvPr/>
        </p:nvSpPr>
        <p:spPr>
          <a:xfrm>
            <a:off x="760790" y="1393168"/>
            <a:ext cx="109255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Kullback-Leibler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(KL) divergence is a measure for dissimilarity between two distributions (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), and the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between cross-entropy </a:t>
            </a:r>
            <a:r>
              <a:rPr lang="en-US" i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H(P, Q)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the true distribution entropy </a:t>
            </a:r>
            <a:r>
              <a:rPr lang="en-US" i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H(P)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It is not a distance.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F215B9-789A-D448-8A22-A36E91A342F1}"/>
              </a:ext>
            </a:extLst>
          </p:cNvPr>
          <p:cNvSpPr/>
          <p:nvPr/>
        </p:nvSpPr>
        <p:spPr>
          <a:xfrm>
            <a:off x="760790" y="610969"/>
            <a:ext cx="1104860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2.6.2 KL Divergence to measure the dissimilarity of two distributions</a:t>
            </a:r>
            <a:endParaRPr lang="en-US" sz="2600" b="1" dirty="0">
              <a:solidFill>
                <a:srgbClr val="0070C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2F6798-A012-E249-968A-3536D5CE3129}"/>
              </a:ext>
            </a:extLst>
          </p:cNvPr>
          <p:cNvSpPr/>
          <p:nvPr/>
        </p:nvSpPr>
        <p:spPr>
          <a:xfrm>
            <a:off x="5487392" y="5977132"/>
            <a:ext cx="61989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van der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Maaten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and Hinton. Journal of Machine Learning Research 9 (2008) 2579-2605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EB208D-7AF4-DF41-8D35-DB1874A7DCC6}"/>
              </a:ext>
            </a:extLst>
          </p:cNvPr>
          <p:cNvSpPr/>
          <p:nvPr/>
        </p:nvSpPr>
        <p:spPr>
          <a:xfrm>
            <a:off x="760791" y="3690848"/>
            <a:ext cx="512354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Large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modelled by small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will lead to high cost (big penalty), small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modelled by large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/I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will lead to low cost (small penalty).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ij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fixed and need to optimize the target distribution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by minimizing the sum of KL divergences (</a:t>
            </a:r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 function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4003E0-5750-1A42-BD52-0FD0E954A872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31438" y="2421203"/>
            <a:ext cx="3137872" cy="5943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E29D45-32EE-DB49-BECB-7E6C99B2F2D1}"/>
              </a:ext>
            </a:extLst>
          </p:cNvPr>
          <p:cNvCxnSpPr>
            <a:cxnSpLocks/>
          </p:cNvCxnSpPr>
          <p:nvPr/>
        </p:nvCxnSpPr>
        <p:spPr>
          <a:xfrm>
            <a:off x="6017070" y="2320925"/>
            <a:ext cx="0" cy="340124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532230C-1892-7D4F-A457-3B1732EF9543}"/>
              </a:ext>
            </a:extLst>
          </p:cNvPr>
          <p:cNvSpPr/>
          <p:nvPr/>
        </p:nvSpPr>
        <p:spPr>
          <a:xfrm>
            <a:off x="760790" y="2466421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57D337-74A3-3D4F-A687-07FD8D679AC0}"/>
              </a:ext>
            </a:extLst>
          </p:cNvPr>
          <p:cNvSpPr/>
          <p:nvPr/>
        </p:nvSpPr>
        <p:spPr>
          <a:xfrm>
            <a:off x="6470919" y="2466421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t-SNE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A4419F-DE67-1143-B00F-F0830CAC7E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56846" y="3015249"/>
            <a:ext cx="1712462" cy="3832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8D660E-F01B-1443-BC83-B7CDCB62903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44113" y="3030524"/>
            <a:ext cx="1721422" cy="38521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2D42672-23F6-7049-AFB4-41F2CA4717FA}"/>
              </a:ext>
            </a:extLst>
          </p:cNvPr>
          <p:cNvSpPr/>
          <p:nvPr/>
        </p:nvSpPr>
        <p:spPr>
          <a:xfrm>
            <a:off x="6470918" y="3690848"/>
            <a:ext cx="509454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Large </a:t>
            </a:r>
            <a:r>
              <a:rPr lang="en-US" i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i="1" baseline="-250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ij</a:t>
            </a:r>
            <a:r>
              <a:rPr lang="en-US" i="1" baseline="-25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modelled by small </a:t>
            </a:r>
            <a:r>
              <a:rPr lang="en-US" i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i="1" baseline="-250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ij</a:t>
            </a:r>
            <a:r>
              <a:rPr lang="en-US" i="1" baseline="-25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will lead to high cost (big penalty), small </a:t>
            </a:r>
            <a:r>
              <a:rPr lang="en-US" i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i="1" baseline="-250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ij</a:t>
            </a:r>
            <a:r>
              <a:rPr lang="en-US" i="1" baseline="-25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modelled by large </a:t>
            </a:r>
            <a:r>
              <a:rPr lang="en-US" i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i="1" baseline="-250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ij</a:t>
            </a:r>
            <a:r>
              <a:rPr lang="en-US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will lead to low cost (small penalty).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ij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fixed and need to optimize the target distribution </a:t>
            </a:r>
            <a:r>
              <a:rPr lang="en-US" i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i="1" baseline="-250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ij</a:t>
            </a:r>
            <a:r>
              <a:rPr lang="en-US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minimizing the sum of KL divergences (</a:t>
            </a:r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 function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804660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C03A335-32B6-4F43-A50D-03AFB3B8748E}"/>
              </a:ext>
            </a:extLst>
          </p:cNvPr>
          <p:cNvSpPr/>
          <p:nvPr/>
        </p:nvSpPr>
        <p:spPr>
          <a:xfrm>
            <a:off x="760791" y="1361410"/>
            <a:ext cx="55476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Optimize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 function </a:t>
            </a:r>
            <a:r>
              <a:rPr lang="en-US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 respect to the choice of points {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} using a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gradient descent optimization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method. In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the gradient values are calculated as: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9E4AC3-C528-184E-B863-960A0F2DCB1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48293" y="2542738"/>
            <a:ext cx="3775316" cy="7315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D5C059-9601-454C-825A-48B47D912C2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67680" y="3344087"/>
            <a:ext cx="2786743" cy="7315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73E49A-EDEE-3C4B-9347-589F76A4528B}"/>
              </a:ext>
            </a:extLst>
          </p:cNvPr>
          <p:cNvSpPr txBox="1"/>
          <p:nvPr/>
        </p:nvSpPr>
        <p:spPr>
          <a:xfrm>
            <a:off x="777556" y="34755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Symmetric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7FC3D1-879E-CB42-9131-0EDFC4C5B34D}"/>
              </a:ext>
            </a:extLst>
          </p:cNvPr>
          <p:cNvSpPr txBox="1"/>
          <p:nvPr/>
        </p:nvSpPr>
        <p:spPr>
          <a:xfrm>
            <a:off x="777556" y="266897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Asymmetric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B793A6-4199-4C4F-A66B-2892323CBF50}"/>
              </a:ext>
            </a:extLst>
          </p:cNvPr>
          <p:cNvSpPr/>
          <p:nvPr/>
        </p:nvSpPr>
        <p:spPr>
          <a:xfrm>
            <a:off x="777557" y="4516837"/>
            <a:ext cx="48889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Positive value means attraction, and negative value means repulsion.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F215B9-789A-D448-8A22-A36E91A342F1}"/>
              </a:ext>
            </a:extLst>
          </p:cNvPr>
          <p:cNvSpPr/>
          <p:nvPr/>
        </p:nvSpPr>
        <p:spPr>
          <a:xfrm>
            <a:off x="760790" y="610969"/>
            <a:ext cx="854310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2.7 Gradient descent optimization of KL divergence </a:t>
            </a:r>
            <a:endParaRPr lang="en-US" sz="2600" b="1" dirty="0">
              <a:solidFill>
                <a:srgbClr val="0070C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2F6798-A012-E249-968A-3536D5CE3129}"/>
              </a:ext>
            </a:extLst>
          </p:cNvPr>
          <p:cNvSpPr/>
          <p:nvPr/>
        </p:nvSpPr>
        <p:spPr>
          <a:xfrm>
            <a:off x="5487392" y="5977132"/>
            <a:ext cx="61989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van der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Maaten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and Hinton. Journal of Machine Learning Research 9 (2008) 2579-2605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8B7763-AFD7-2647-ADC3-90892C842BD3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81136" y="2668149"/>
            <a:ext cx="4305037" cy="7315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723C22D-5401-D146-B459-3C958AB6816E}"/>
              </a:ext>
            </a:extLst>
          </p:cNvPr>
          <p:cNvSpPr txBox="1"/>
          <p:nvPr/>
        </p:nvSpPr>
        <p:spPr>
          <a:xfrm>
            <a:off x="6592450" y="264517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t-SNE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0BDD74-679B-8D4F-816F-E2E7774FF966}"/>
              </a:ext>
            </a:extLst>
          </p:cNvPr>
          <p:cNvSpPr txBox="1"/>
          <p:nvPr/>
        </p:nvSpPr>
        <p:spPr>
          <a:xfrm>
            <a:off x="8363275" y="3525181"/>
            <a:ext cx="3466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         Compression          |       Spring     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EE74F00-D859-D946-882E-C5EF4038337A}"/>
              </a:ext>
            </a:extLst>
          </p:cNvPr>
          <p:cNvCxnSpPr>
            <a:cxnSpLocks/>
          </p:cNvCxnSpPr>
          <p:nvPr/>
        </p:nvCxnSpPr>
        <p:spPr>
          <a:xfrm>
            <a:off x="6308420" y="2668149"/>
            <a:ext cx="0" cy="249501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2C13330-B172-8D43-8FE1-45F3C640A8B9}"/>
              </a:ext>
            </a:extLst>
          </p:cNvPr>
          <p:cNvSpPr/>
          <p:nvPr/>
        </p:nvSpPr>
        <p:spPr>
          <a:xfrm>
            <a:off x="6592450" y="4516837"/>
            <a:ext cx="51937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Positive value means attraction, and negative value means repulsion. </a:t>
            </a:r>
          </a:p>
        </p:txBody>
      </p:sp>
    </p:spTree>
    <p:extLst>
      <p:ext uri="{BB962C8B-B14F-4D97-AF65-F5344CB8AC3E}">
        <p14:creationId xmlns:p14="http://schemas.microsoft.com/office/powerpoint/2010/main" val="1642410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342A46-03AA-E04F-8ECD-57E2CFE29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284" y="1279615"/>
            <a:ext cx="5598094" cy="32024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99046D-9696-1A4B-96C2-3511B0D97AC9}"/>
              </a:ext>
            </a:extLst>
          </p:cNvPr>
          <p:cNvSpPr txBox="1"/>
          <p:nvPr/>
        </p:nvSpPr>
        <p:spPr>
          <a:xfrm>
            <a:off x="760790" y="610968"/>
            <a:ext cx="652774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2.8. The basic </a:t>
            </a:r>
            <a:r>
              <a:rPr lang="en-US" sz="26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t-SNE</a:t>
            </a:r>
            <a:r>
              <a:rPr lang="en-US" sz="2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algorithm workflow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E58F65-3E2E-D647-9D7A-FBCADDF0692F}"/>
              </a:ext>
            </a:extLst>
          </p:cNvPr>
          <p:cNvSpPr/>
          <p:nvPr/>
        </p:nvSpPr>
        <p:spPr>
          <a:xfrm>
            <a:off x="760790" y="6247032"/>
            <a:ext cx="61989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van der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Maaten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and Hinton. Journal of Machine Learning Research 9 (2008) 2579-2605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794574-AD7D-AE47-85AA-EBCFB19F5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311" y="1324065"/>
            <a:ext cx="4572000" cy="47467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220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562DBB-8E5B-4A45-8EC4-5EF15DB6E2C4}"/>
              </a:ext>
            </a:extLst>
          </p:cNvPr>
          <p:cNvSpPr txBox="1"/>
          <p:nvPr/>
        </p:nvSpPr>
        <p:spPr>
          <a:xfrm>
            <a:off x="760790" y="610968"/>
            <a:ext cx="430117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2.9. t-SNE implementation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E554B0-CE59-6D45-BC38-6D0B1A11EFD6}"/>
              </a:ext>
            </a:extLst>
          </p:cNvPr>
          <p:cNvSpPr txBox="1"/>
          <p:nvPr/>
        </p:nvSpPr>
        <p:spPr>
          <a:xfrm>
            <a:off x="760790" y="1224055"/>
            <a:ext cx="9144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t-SNE has been implemented in</a:t>
            </a:r>
            <a:r>
              <a:rPr lang="en-US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Python, R, Java, JavaScript, MATLAB, CUDA, Go, Torch, Julia.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 Python environment, optimize t-SNE with parameters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perplexity, early exaggeration factor, learning rate, and maximum number of iterations.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Code example</a:t>
            </a:r>
            <a:r>
              <a:rPr lang="en-US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42AE23-E859-1949-85FF-A247B1AA2EB9}"/>
              </a:ext>
            </a:extLst>
          </p:cNvPr>
          <p:cNvSpPr/>
          <p:nvPr/>
        </p:nvSpPr>
        <p:spPr>
          <a:xfrm>
            <a:off x="5926238" y="6080132"/>
            <a:ext cx="57757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1. t-SNE implementation: https://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lvdmaaten.github.io/tsne/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2. https://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scikit-learn.org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/stable/modules/generated/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sklearn.manifold.TSNE.html</a:t>
            </a:r>
            <a:endParaRPr lang="en-U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712163-61C3-D642-A022-0CD5F2DFA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90" y="3400971"/>
            <a:ext cx="91440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03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7D7113-9756-3A48-B2B5-4FDB1EF296C5}"/>
              </a:ext>
            </a:extLst>
          </p:cNvPr>
          <p:cNvSpPr/>
          <p:nvPr/>
        </p:nvSpPr>
        <p:spPr>
          <a:xfrm>
            <a:off x="6678003" y="5034195"/>
            <a:ext cx="48526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CNN model output                                            Partial zoomed view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991426-5CB6-FB49-A2B6-C9A5D3B83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0" cy="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B60080-7329-1A43-A0FA-DE6063B87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4352" y="1714500"/>
            <a:ext cx="2016536" cy="3200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8D18D2-E813-C243-B889-F272956DF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78" y="1714500"/>
            <a:ext cx="3827207" cy="3200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760DE25-6085-9340-9EC4-0905E7784103}"/>
              </a:ext>
            </a:extLst>
          </p:cNvPr>
          <p:cNvSpPr/>
          <p:nvPr/>
        </p:nvSpPr>
        <p:spPr>
          <a:xfrm>
            <a:off x="611112" y="533375"/>
            <a:ext cx="112840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t-SNE Demonstration Examples</a:t>
            </a:r>
          </a:p>
          <a:p>
            <a:r>
              <a:rPr lang="en-US" altLang="en-US" sz="2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3.1 Visualization of CNN output features on CIFAR-10 using t-SNE</a:t>
            </a:r>
            <a:r>
              <a:rPr lang="en-US" altLang="en-US" sz="2600" b="1" baseline="30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1, 2, 3</a:t>
            </a:r>
            <a:endParaRPr lang="en-US" sz="2600" b="1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7C9BB5-4C47-6C4B-A7B7-C9DE478BB9EC}"/>
              </a:ext>
            </a:extLst>
          </p:cNvPr>
          <p:cNvSpPr txBox="1"/>
          <p:nvPr/>
        </p:nvSpPr>
        <p:spPr>
          <a:xfrm>
            <a:off x="987552" y="5833872"/>
            <a:ext cx="101269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1. CIFAR-10 dataset: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https://www.cs.toronto.edu/~kriz/cifar.html</a:t>
            </a:r>
            <a:endParaRPr lang="en-U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2. CNN and t-SNE codes adapted and modified from Philip Slingerland: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medium.com/@pslinge144/representation-learning-cifar-10-23b0d9833c40</a:t>
            </a:r>
            <a:endParaRPr lang="en-U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3. t-SNE from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sklearn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: https://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scikit-learn.org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/stable/modules/generated/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sklearn.manifold.TSNE.html</a:t>
            </a:r>
            <a:endParaRPr lang="en-U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995068-F63F-A34E-93DD-430EF779A1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1807" y="1711652"/>
            <a:ext cx="4233333" cy="32004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2E77FAC-5424-9347-B6AC-E743052474F3}"/>
              </a:ext>
            </a:extLst>
          </p:cNvPr>
          <p:cNvCxnSpPr>
            <a:cxnSpLocks/>
          </p:cNvCxnSpPr>
          <p:nvPr/>
        </p:nvCxnSpPr>
        <p:spPr>
          <a:xfrm flipV="1">
            <a:off x="9022907" y="1714500"/>
            <a:ext cx="1024467" cy="20447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1444D44-946C-F240-AE69-EF3ACF3CD4D2}"/>
              </a:ext>
            </a:extLst>
          </p:cNvPr>
          <p:cNvCxnSpPr>
            <a:cxnSpLocks/>
          </p:cNvCxnSpPr>
          <p:nvPr/>
        </p:nvCxnSpPr>
        <p:spPr>
          <a:xfrm>
            <a:off x="9022907" y="4072467"/>
            <a:ext cx="897467" cy="8424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A49E882-5E85-2C48-897E-830D4B67E5AC}"/>
              </a:ext>
            </a:extLst>
          </p:cNvPr>
          <p:cNvSpPr/>
          <p:nvPr/>
        </p:nvSpPr>
        <p:spPr>
          <a:xfrm>
            <a:off x="8828174" y="3759200"/>
            <a:ext cx="194733" cy="31326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940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FD265E7-46F8-9848-BC35-9AE80B565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964731"/>
              </p:ext>
            </p:extLst>
          </p:nvPr>
        </p:nvGraphicFramePr>
        <p:xfrm>
          <a:off x="611112" y="1880521"/>
          <a:ext cx="4257221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955">
                  <a:extLst>
                    <a:ext uri="{9D8B030D-6E8A-4147-A177-3AD203B41FA5}">
                      <a16:colId xmlns:a16="http://schemas.microsoft.com/office/drawing/2014/main" val="301053182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647004732"/>
                    </a:ext>
                  </a:extLst>
                </a:gridCol>
                <a:gridCol w="1253066">
                  <a:extLst>
                    <a:ext uri="{9D8B030D-6E8A-4147-A177-3AD203B41FA5}">
                      <a16:colId xmlns:a16="http://schemas.microsoft.com/office/drawing/2014/main" val="228039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t-SNE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358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Dimensionality reduction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Probability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897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for mapping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Non-linear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025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Visualization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always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021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571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 practice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Effective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298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Host 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Start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709610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F7F9B71-21AC-C043-A137-33EBFB2C122D}"/>
              </a:ext>
            </a:extLst>
          </p:cNvPr>
          <p:cNvSpPr/>
          <p:nvPr/>
        </p:nvSpPr>
        <p:spPr>
          <a:xfrm>
            <a:off x="1159893" y="1362466"/>
            <a:ext cx="33559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Compare PCA with t-SNE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3D3993-B8B7-B542-9412-06AD4C68527D}"/>
              </a:ext>
            </a:extLst>
          </p:cNvPr>
          <p:cNvSpPr/>
          <p:nvPr/>
        </p:nvSpPr>
        <p:spPr>
          <a:xfrm>
            <a:off x="611112" y="533375"/>
            <a:ext cx="1128408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3.2 Combine PCA and t-SNE in dimensionality reduction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4EBA4A-AC9D-E34A-BDA5-94ED22791D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"/>
          <a:stretch/>
        </p:blipFill>
        <p:spPr>
          <a:xfrm>
            <a:off x="5785437" y="3895416"/>
            <a:ext cx="2777632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6D01F9-7F71-0347-8C49-D8F25C349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232" y="3895416"/>
            <a:ext cx="2831047" cy="2743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1ABA226-08B8-BD41-9909-ECE98B4A18D4}"/>
              </a:ext>
            </a:extLst>
          </p:cNvPr>
          <p:cNvSpPr txBox="1"/>
          <p:nvPr/>
        </p:nvSpPr>
        <p:spPr>
          <a:xfrm>
            <a:off x="6397053" y="3493041"/>
            <a:ext cx="1554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PCA and t-SNE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3DE423-8652-5946-ABA1-5AF1164E077B}"/>
              </a:ext>
            </a:extLst>
          </p:cNvPr>
          <p:cNvSpPr txBox="1"/>
          <p:nvPr/>
        </p:nvSpPr>
        <p:spPr>
          <a:xfrm>
            <a:off x="9392617" y="3473225"/>
            <a:ext cx="2081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Feature distribution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B86140-AD45-2649-B16A-D8B696803B14}"/>
              </a:ext>
            </a:extLst>
          </p:cNvPr>
          <p:cNvSpPr/>
          <p:nvPr/>
        </p:nvSpPr>
        <p:spPr>
          <a:xfrm>
            <a:off x="5785437" y="1362466"/>
            <a:ext cx="604484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Combine PCA and t-SNE to visualize data</a:t>
            </a:r>
          </a:p>
          <a:p>
            <a:endParaRPr lang="en-US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PCA </a:t>
            </a:r>
          </a:p>
          <a:p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n_components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20</a:t>
            </a:r>
          </a:p>
          <a:p>
            <a:endParaRPr lang="en-US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t-SNE 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Perplexity = 40, KL divergence is 2.6 after 500 iterations)</a:t>
            </a:r>
            <a:endParaRPr lang="en-US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217B495-6094-2E40-90ED-32CF14127698}"/>
              </a:ext>
            </a:extLst>
          </p:cNvPr>
          <p:cNvSpPr/>
          <p:nvPr/>
        </p:nvSpPr>
        <p:spPr>
          <a:xfrm>
            <a:off x="611112" y="5539384"/>
            <a:ext cx="4613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Mapping images generated with dataset</a:t>
            </a:r>
          </a:p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(https://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archive.ics.uci.edu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/ml/datasets/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Online+News+Popularity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04067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B672399-0B11-8A45-9EC7-3F4860B07CBF}"/>
              </a:ext>
            </a:extLst>
          </p:cNvPr>
          <p:cNvSpPr/>
          <p:nvPr/>
        </p:nvSpPr>
        <p:spPr>
          <a:xfrm>
            <a:off x="611112" y="533375"/>
            <a:ext cx="1128408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Summary and Further Notes for t-SNE Algorithm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A1A3F4-8711-B24D-AA12-CD91C15C731C}"/>
              </a:ext>
            </a:extLst>
          </p:cNvPr>
          <p:cNvSpPr txBox="1"/>
          <p:nvPr/>
        </p:nvSpPr>
        <p:spPr>
          <a:xfrm>
            <a:off x="1083734" y="1226234"/>
            <a:ext cx="95165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complex dataset can be visualized effectively by the t-SNE algorithm in 2D (or </a:t>
            </a:r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3D with better results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Ref. 3), uncovering hidden patterns with clusters.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t-SNE is </a:t>
            </a:r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scalable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its basic form due to complexity scale as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For applying to large datasets, van der Matten introduced tree-based algorithm by using Barnes-Hut approximation (Ref. 5).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t-SNE visualization results depend on </a:t>
            </a:r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perplexity values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(default value is 30 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sklearn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t-SNE preserves </a:t>
            </a:r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nearest neighbors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not distance. Clustering on the output of t-SNE with distance or density-based clustering algorithms (e.g. K-means or DBSCAN) may cause problems.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t-SNE algorithm cannot visualize high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data in real time.</a:t>
            </a:r>
          </a:p>
        </p:txBody>
      </p:sp>
    </p:spTree>
    <p:extLst>
      <p:ext uri="{BB962C8B-B14F-4D97-AF65-F5344CB8AC3E}">
        <p14:creationId xmlns:p14="http://schemas.microsoft.com/office/powerpoint/2010/main" val="2426934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044D5-48D6-8646-A9DB-61F108303EFA}"/>
              </a:ext>
            </a:extLst>
          </p:cNvPr>
          <p:cNvSpPr txBox="1"/>
          <p:nvPr/>
        </p:nvSpPr>
        <p:spPr>
          <a:xfrm>
            <a:off x="1736844" y="595863"/>
            <a:ext cx="846045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Dimensionality reduction approaches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t-Distributed Stochastic Neighbor Embedding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(t-SNE) 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2. How does t-SNE algorithm work mathematically?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How to measure similarity for data points in high </a:t>
            </a:r>
            <a:r>
              <a:rPr lang="en-US" altLang="en-US" i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Space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Define pairwise similarity in high </a:t>
            </a:r>
            <a:r>
              <a:rPr lang="en-US" alt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space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Use Gaussian distribution or </a:t>
            </a:r>
            <a:r>
              <a:rPr lang="en-US" alt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-distribution in low D plane?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Measure similarities between low </a:t>
            </a:r>
            <a:r>
              <a:rPr lang="en-US" sz="1600" i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map points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Perplexity across probability distributions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KL Divergence to measure the dissimilarity of two distributions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Gradient descent optimization of KL divergence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basic t-SNE algorithm workflow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t-SNE implementation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. t-SNE demonstration examples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Visualization of CNN extracted features using t-SNE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Combine PCA and t-SNE in dimensionality reduction</a:t>
            </a:r>
          </a:p>
          <a:p>
            <a:pPr lvl="1"/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. Summary and further notes on t-SNE algorithm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911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06A89C-469C-E040-85E2-AF17C9CDD40C}"/>
              </a:ext>
            </a:extLst>
          </p:cNvPr>
          <p:cNvSpPr/>
          <p:nvPr/>
        </p:nvSpPr>
        <p:spPr>
          <a:xfrm>
            <a:off x="907914" y="544949"/>
            <a:ext cx="1078251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0070C0"/>
                </a:solidFill>
              </a:rPr>
              <a:t>More references and helpful links for t-SNE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EAD07E-BC16-8540-B926-7512A005C1AC}"/>
              </a:ext>
            </a:extLst>
          </p:cNvPr>
          <p:cNvSpPr txBox="1"/>
          <p:nvPr/>
        </p:nvSpPr>
        <p:spPr>
          <a:xfrm>
            <a:off x="907914" y="1822086"/>
            <a:ext cx="107825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Laurens van der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Maaten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https://lvdmaaten.github.io/tsne/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van der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Maaten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Hinton. Journal of Machine Learning Research 9 (2008) 2579-2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3D deep learning visualization with t-SNE: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https://www.youtube.com/watch?v=s7PKqXD2drs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Lecture from Ali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Ghodsi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https://www.youtube.com/watch?v=4GBgqmq0XAY3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Tx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van der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Maaten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 Journal of Machine Learning Research 15(Oct):3221-3245, 2014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van der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Maaten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2012 IEEE international workshop on machine learning for signal processing (2012).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Dimensionality reduction: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https://en.wikipedia.org/wiki/Dimensionality_reduction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Tx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t-SNE from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sklearn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https://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scikit-learn.org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/stable/modules/generated/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sklearn.manifold.TSNE.html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580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289A4C-3563-C248-B77B-C251CC4E07D1}"/>
              </a:ext>
            </a:extLst>
          </p:cNvPr>
          <p:cNvSpPr txBox="1"/>
          <p:nvPr/>
        </p:nvSpPr>
        <p:spPr>
          <a:xfrm>
            <a:off x="760790" y="1686881"/>
            <a:ext cx="5085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Linear mapping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Principal component analysis (PCA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LDA, … 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65E8EC-1D17-1742-9D4B-10C33F831DF3}"/>
              </a:ext>
            </a:extLst>
          </p:cNvPr>
          <p:cNvSpPr txBox="1"/>
          <p:nvPr/>
        </p:nvSpPr>
        <p:spPr>
          <a:xfrm>
            <a:off x="760790" y="610969"/>
            <a:ext cx="669606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Introduction</a:t>
            </a:r>
          </a:p>
          <a:p>
            <a:r>
              <a:rPr lang="en-US" sz="2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 Dimensionality reduction approaches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7F1B3F-0DDD-3048-AEA4-184E176628B9}"/>
              </a:ext>
            </a:extLst>
          </p:cNvPr>
          <p:cNvSpPr/>
          <p:nvPr/>
        </p:nvSpPr>
        <p:spPr>
          <a:xfrm>
            <a:off x="4507741" y="6164765"/>
            <a:ext cx="75472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1. Mapping images generated with dataset (https://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archive.ics.uci.edu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/ml/datasets/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Online+News+Popularity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2. Dimensionality reduction techniques: https://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en.wikipedia.org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/wiki/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Dimensionality_reduction</a:t>
            </a:r>
            <a:endParaRPr lang="en-U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77F375-4226-484D-9C2F-1CA248C21622}"/>
              </a:ext>
            </a:extLst>
          </p:cNvPr>
          <p:cNvSpPr txBox="1"/>
          <p:nvPr/>
        </p:nvSpPr>
        <p:spPr>
          <a:xfrm>
            <a:off x="6628190" y="1686881"/>
            <a:ext cx="42514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Non-Linear mapping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t-SNE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Isomap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autoencoders, … …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734B2F0-3ACD-5941-B793-94254F56B3C8}"/>
              </a:ext>
            </a:extLst>
          </p:cNvPr>
          <p:cNvCxnSpPr>
            <a:cxnSpLocks/>
          </p:cNvCxnSpPr>
          <p:nvPr/>
        </p:nvCxnSpPr>
        <p:spPr>
          <a:xfrm>
            <a:off x="6124874" y="1829201"/>
            <a:ext cx="0" cy="397046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09AB6DA4-951E-1B4A-B701-4C40EE74A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851" y="2929155"/>
            <a:ext cx="2743200" cy="26410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7EBF34-B16D-BF47-AE60-24AB79CF2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332" y="2929155"/>
            <a:ext cx="2743200" cy="292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27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82F0ED-5C1E-3D4E-BC13-89F77D01E31F}"/>
              </a:ext>
            </a:extLst>
          </p:cNvPr>
          <p:cNvSpPr/>
          <p:nvPr/>
        </p:nvSpPr>
        <p:spPr>
          <a:xfrm>
            <a:off x="760790" y="610969"/>
            <a:ext cx="928491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1.2 t-Distributed Stochastic Neighbor Embedding (t-SNE) 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90D624-38B7-0E46-ACBF-76B4B778B3F1}"/>
              </a:ext>
            </a:extLst>
          </p:cNvPr>
          <p:cNvSpPr/>
          <p:nvPr/>
        </p:nvSpPr>
        <p:spPr>
          <a:xfrm>
            <a:off x="760790" y="2010944"/>
            <a:ext cx="480151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t-SNE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an improved version of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was developed by van der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Maaten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Hinton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t-SNE is used for visualizing high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data into a low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space (2D or 3D).</a:t>
            </a:r>
          </a:p>
          <a:p>
            <a:endParaRPr lang="en-US" dirty="0">
              <a:solidFill>
                <a:srgbClr val="33333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dirty="0">
                <a:solidFill>
                  <a:srgbClr val="3333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t-SNE plots present dataset patterns with clusters.</a:t>
            </a:r>
            <a:endParaRPr lang="en-US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021BF6-D2B9-C848-AB7E-8A823F90272A}"/>
              </a:ext>
            </a:extLst>
          </p:cNvPr>
          <p:cNvSpPr/>
          <p:nvPr/>
        </p:nvSpPr>
        <p:spPr>
          <a:xfrm>
            <a:off x="4745488" y="6027427"/>
            <a:ext cx="68996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buAutoNum type="arabicPeriod"/>
            </a:pP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van der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Maaten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and Hinton. Journal of Machine Learning Research 9 (2008) 2579-2605</a:t>
            </a:r>
          </a:p>
          <a:p>
            <a:pPr marL="228600" indent="-228600">
              <a:buFontTx/>
              <a:buAutoNum type="arabicPeriod"/>
            </a:pP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Image generated with dataset (https://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archive.ics.uci.edu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/ml/datasets/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Online+News+Popularity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655FB2-921B-4E4C-970B-A9637DF542B0}"/>
              </a:ext>
            </a:extLst>
          </p:cNvPr>
          <p:cNvSpPr txBox="1"/>
          <p:nvPr/>
        </p:nvSpPr>
        <p:spPr>
          <a:xfrm>
            <a:off x="7487418" y="2010944"/>
            <a:ext cx="2646878" cy="36933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High dimensional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CA6E13-09C6-4449-9A22-60083DD58158}"/>
              </a:ext>
            </a:extLst>
          </p:cNvPr>
          <p:cNvSpPr txBox="1"/>
          <p:nvPr/>
        </p:nvSpPr>
        <p:spPr>
          <a:xfrm rot="5400000">
            <a:off x="8708487" y="2426443"/>
            <a:ext cx="36933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⇢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480579-A558-EE4B-8F95-CBEEBFC53C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125"/>
          <a:stretch/>
        </p:blipFill>
        <p:spPr>
          <a:xfrm>
            <a:off x="7487418" y="2795775"/>
            <a:ext cx="2646878" cy="297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2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2209A14-8A80-FA4D-938C-C3132476D3FB}"/>
              </a:ext>
            </a:extLst>
          </p:cNvPr>
          <p:cNvSpPr/>
          <p:nvPr/>
        </p:nvSpPr>
        <p:spPr>
          <a:xfrm>
            <a:off x="688133" y="610969"/>
            <a:ext cx="9793065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How Does t-SNE Algorithm Work Mathematically?</a:t>
            </a:r>
          </a:p>
          <a:p>
            <a:r>
              <a:rPr lang="en-US" altLang="en-US" sz="2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2.1 How to measure similarity for data points in high </a:t>
            </a:r>
            <a:r>
              <a:rPr lang="en-US" altLang="en-US" sz="26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altLang="en-US" sz="2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Space</a:t>
            </a:r>
            <a:endParaRPr lang="en-US" sz="2600" b="1" dirty="0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2A5984-887B-654C-9323-371A327D879A}"/>
              </a:ext>
            </a:extLst>
          </p:cNvPr>
          <p:cNvSpPr txBox="1"/>
          <p:nvPr/>
        </p:nvSpPr>
        <p:spPr>
          <a:xfrm>
            <a:off x="1100964" y="2019476"/>
            <a:ext cx="47303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given data points in high D space, the similarity between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be calculated from the probability density under a Gaussian distribution centered at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with standard deviation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i="1" baseline="-25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are close,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j|i</a:t>
            </a:r>
            <a:r>
              <a:rPr lang="en-US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large;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are distant,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j|I</a:t>
            </a:r>
            <a:r>
              <a:rPr lang="en-US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small.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98233CF-5C54-434A-AB1F-E649C2115D99}"/>
              </a:ext>
            </a:extLst>
          </p:cNvPr>
          <p:cNvSpPr/>
          <p:nvPr/>
        </p:nvSpPr>
        <p:spPr>
          <a:xfrm>
            <a:off x="5487392" y="5977132"/>
            <a:ext cx="61613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van der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Maaten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and Hinton. Journal of Machine Learning Research 9 (2008) 2579-2605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9F65B52-1E8C-B443-8FF8-BCF9AE719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159" y="2019476"/>
            <a:ext cx="4649857" cy="32004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033CC99-13AB-C744-B625-A49A45CA2E5E}"/>
              </a:ext>
            </a:extLst>
          </p:cNvPr>
          <p:cNvSpPr/>
          <p:nvPr/>
        </p:nvSpPr>
        <p:spPr>
          <a:xfrm>
            <a:off x="7869430" y="3872730"/>
            <a:ext cx="3978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i="1" baseline="-25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3980E39-84B8-3540-B999-DA01F6EB83A5}"/>
              </a:ext>
            </a:extLst>
          </p:cNvPr>
          <p:cNvSpPr/>
          <p:nvPr/>
        </p:nvSpPr>
        <p:spPr>
          <a:xfrm>
            <a:off x="8443019" y="3872730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i="1" baseline="-25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DB87C92-597F-F446-81C1-557CA3614910}"/>
              </a:ext>
            </a:extLst>
          </p:cNvPr>
          <p:cNvSpPr/>
          <p:nvPr/>
        </p:nvSpPr>
        <p:spPr>
          <a:xfrm>
            <a:off x="10049670" y="3872730"/>
            <a:ext cx="431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i="1" baseline="-25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i="1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522DFC0-1026-A14A-9D12-0950F84B5004}"/>
              </a:ext>
            </a:extLst>
          </p:cNvPr>
          <p:cNvCxnSpPr/>
          <p:nvPr/>
        </p:nvCxnSpPr>
        <p:spPr>
          <a:xfrm>
            <a:off x="9028254" y="2592729"/>
            <a:ext cx="7523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77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D9BE8E6-049A-0546-ADF9-08529CCB4B49}"/>
              </a:ext>
            </a:extLst>
          </p:cNvPr>
          <p:cNvSpPr/>
          <p:nvPr/>
        </p:nvSpPr>
        <p:spPr>
          <a:xfrm>
            <a:off x="721027" y="1388906"/>
            <a:ext cx="60423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uses the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conditional probability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j|I</a:t>
            </a:r>
            <a:r>
              <a:rPr lang="en-US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define pairwise similarity (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in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</a:t>
            </a:r>
            <a:r>
              <a:rPr lang="en-US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space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The probability densities (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are under a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Gaussian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distribution centered at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 variance 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3440C9-58E5-7649-8C26-FADFE6AC66E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56899" y="2572066"/>
            <a:ext cx="3832528" cy="914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09BBC7-D689-BC42-9B63-3E99DDC00DE8}"/>
              </a:ext>
            </a:extLst>
          </p:cNvPr>
          <p:cNvSpPr txBox="1"/>
          <p:nvPr/>
        </p:nvSpPr>
        <p:spPr>
          <a:xfrm>
            <a:off x="688133" y="4227270"/>
            <a:ext cx="111661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Define the </a:t>
            </a:r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probability </a:t>
            </a:r>
            <a:r>
              <a:rPr lang="en-US" i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i="1" baseline="-250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ij</a:t>
            </a:r>
            <a:r>
              <a:rPr lang="en-US" i="1" baseline="-25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make the similarity matrix </a:t>
            </a:r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symmetric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the total number of data points).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All values in similarity matrix are between 0 and 1, and symmetry will simplify the gradient in learning stage.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D968C4-AA0C-B847-A894-C9F62334EDC2}"/>
              </a:ext>
            </a:extLst>
          </p:cNvPr>
          <p:cNvSpPr/>
          <p:nvPr/>
        </p:nvSpPr>
        <p:spPr>
          <a:xfrm>
            <a:off x="5487392" y="5977132"/>
            <a:ext cx="61613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van der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Maaten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and Hinton. Journal of Machine Learning Research 9 (2008) 2579-2605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E82F8D-04B3-CC40-AF8A-AFFCC0EC5A40}"/>
              </a:ext>
            </a:extLst>
          </p:cNvPr>
          <p:cNvSpPr/>
          <p:nvPr/>
        </p:nvSpPr>
        <p:spPr>
          <a:xfrm>
            <a:off x="721027" y="2844600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similarity matrix</a:t>
            </a:r>
            <a:r>
              <a:rPr lang="en-US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C77AB5-AB88-A34D-B2F4-1289F03F63B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11422" y="2572066"/>
            <a:ext cx="3888828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BDA977-FEB7-E544-893C-DA215945A07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40270" y="4651959"/>
            <a:ext cx="1703598" cy="6400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A649461-0B7F-6B4E-A3AD-C2A990FCB5B7}"/>
              </a:ext>
            </a:extLst>
          </p:cNvPr>
          <p:cNvSpPr/>
          <p:nvPr/>
        </p:nvSpPr>
        <p:spPr>
          <a:xfrm>
            <a:off x="7511422" y="1382688"/>
            <a:ext cx="38888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t-SNE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uses</a:t>
            </a:r>
            <a:r>
              <a:rPr lang="el-G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i="1" baseline="-250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ij</a:t>
            </a:r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instead of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j|i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variance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i="1" baseline="30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i="1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instead of variance 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0A89FF1-9ED2-9243-9106-416C0A645D6D}"/>
              </a:ext>
            </a:extLst>
          </p:cNvPr>
          <p:cNvCxnSpPr/>
          <p:nvPr/>
        </p:nvCxnSpPr>
        <p:spPr>
          <a:xfrm>
            <a:off x="7137404" y="1382688"/>
            <a:ext cx="0" cy="219990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371A370-3EB7-4C4B-AA69-F8BB4C3C4894}"/>
              </a:ext>
            </a:extLst>
          </p:cNvPr>
          <p:cNvSpPr/>
          <p:nvPr/>
        </p:nvSpPr>
        <p:spPr>
          <a:xfrm>
            <a:off x="688133" y="610969"/>
            <a:ext cx="734848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 Define pairwise similarity in high </a:t>
            </a:r>
            <a:r>
              <a:rPr lang="en-US" altLang="en-US" sz="26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altLang="en-US" sz="2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Space</a:t>
            </a:r>
            <a:endParaRPr lang="en-US" sz="2600" b="1" dirty="0">
              <a:solidFill>
                <a:srgbClr val="0070C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151736-804E-C447-9FCC-174ED454EEEB}"/>
              </a:ext>
            </a:extLst>
          </p:cNvPr>
          <p:cNvSpPr/>
          <p:nvPr/>
        </p:nvSpPr>
        <p:spPr>
          <a:xfrm>
            <a:off x="721027" y="3538202"/>
            <a:ext cx="38888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|| x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|| is the Euclidean distance.</a:t>
            </a:r>
          </a:p>
        </p:txBody>
      </p:sp>
    </p:spTree>
    <p:extLst>
      <p:ext uri="{BB962C8B-B14F-4D97-AF65-F5344CB8AC3E}">
        <p14:creationId xmlns:p14="http://schemas.microsoft.com/office/powerpoint/2010/main" val="4006977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DBBA51-ECDF-9241-ACC7-9033AF53DED0}"/>
              </a:ext>
            </a:extLst>
          </p:cNvPr>
          <p:cNvSpPr/>
          <p:nvPr/>
        </p:nvSpPr>
        <p:spPr>
          <a:xfrm>
            <a:off x="760790" y="603869"/>
            <a:ext cx="999344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2.3 Use Gaussian distribution or </a:t>
            </a:r>
            <a:r>
              <a:rPr lang="en-US" altLang="en-US" sz="26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en-US" sz="2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-distribution in low D plane?</a:t>
            </a:r>
            <a:endParaRPr lang="en-US" sz="2600" b="1" dirty="0">
              <a:solidFill>
                <a:srgbClr val="0070C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57A022-A32B-FA46-BF57-EC2137B8A368}"/>
              </a:ext>
            </a:extLst>
          </p:cNvPr>
          <p:cNvSpPr/>
          <p:nvPr/>
        </p:nvSpPr>
        <p:spPr>
          <a:xfrm>
            <a:off x="760790" y="1755974"/>
            <a:ext cx="624961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distance distribution is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between a high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space and a low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space.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Crowding problem</a:t>
            </a:r>
            <a:r>
              <a:rPr lang="en-US" baseline="30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1, 2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a big disadvantage for SNE. For t-SNE, </a:t>
            </a:r>
            <a:r>
              <a:rPr lang="en-US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-distribution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used instead of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Gaussian distribution </a:t>
            </a:r>
            <a:r>
              <a:rPr lang="en-US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prevent the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imbalance</a:t>
            </a:r>
            <a:r>
              <a:rPr lang="en-US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the distance distribution of a map point's neighbors.</a:t>
            </a:r>
          </a:p>
          <a:p>
            <a:endParaRPr lang="en-US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-distribution</a:t>
            </a:r>
            <a:r>
              <a:rPr lang="en-US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can make the cluster structure to be more separated, more stable and more reproducible.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240986-826A-DB4D-9176-B4D8505B7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112" y="1890319"/>
            <a:ext cx="3456432" cy="3200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47D409-0CC2-9D4A-99E0-63226C1E29E4}"/>
              </a:ext>
            </a:extLst>
          </p:cNvPr>
          <p:cNvSpPr txBox="1"/>
          <p:nvPr/>
        </p:nvSpPr>
        <p:spPr>
          <a:xfrm>
            <a:off x="7574349" y="1613320"/>
            <a:ext cx="34211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PDF for </a:t>
            </a:r>
            <a:r>
              <a:rPr lang="en-US" sz="1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Gaussian(0,1)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 t (1 DOF)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5DBF84-5563-1144-91F2-6F61F81EFB2C}"/>
              </a:ext>
            </a:extLst>
          </p:cNvPr>
          <p:cNvSpPr txBox="1"/>
          <p:nvPr/>
        </p:nvSpPr>
        <p:spPr>
          <a:xfrm rot="16200000">
            <a:off x="7017282" y="3110155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P(x)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98D550-86DE-EA44-AB46-AA9EB4F9FB2E}"/>
              </a:ext>
            </a:extLst>
          </p:cNvPr>
          <p:cNvSpPr txBox="1"/>
          <p:nvPr/>
        </p:nvSpPr>
        <p:spPr>
          <a:xfrm>
            <a:off x="9061523" y="5073785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AA2419-68C8-244A-8890-37FBAB1AC1F6}"/>
              </a:ext>
            </a:extLst>
          </p:cNvPr>
          <p:cNvSpPr/>
          <p:nvPr/>
        </p:nvSpPr>
        <p:spPr>
          <a:xfrm>
            <a:off x="760790" y="5451034"/>
            <a:ext cx="78065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1. Hinton and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Roweis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(2002): </a:t>
            </a:r>
            <a:r>
              <a:rPr lang="en-US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https://www.oreilly.com/learning/an-illustrated-introduction-to-the-t-sne-algorithm</a:t>
            </a:r>
            <a:endParaRPr lang="en-US" sz="1200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2. van der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Maaten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and Hinton. Journal of Machine Learning Research 9 (2008) 2579-2605</a:t>
            </a:r>
            <a:endParaRPr lang="en-US" sz="1200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7AAD12-F84C-D244-A09B-81B869C8FB77}"/>
              </a:ext>
            </a:extLst>
          </p:cNvPr>
          <p:cNvSpPr/>
          <p:nvPr/>
        </p:nvSpPr>
        <p:spPr>
          <a:xfrm>
            <a:off x="8316122" y="2719777"/>
            <a:ext cx="2300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near points → closer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E6A252-A1AC-C143-8D14-0F667D6D75B5}"/>
              </a:ext>
            </a:extLst>
          </p:cNvPr>
          <p:cNvSpPr/>
          <p:nvPr/>
        </p:nvSpPr>
        <p:spPr>
          <a:xfrm>
            <a:off x="9192328" y="4241219"/>
            <a:ext cx="2634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distant points → farther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573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24F9966-E354-9442-9FD6-070DE03F3FB8}"/>
              </a:ext>
            </a:extLst>
          </p:cNvPr>
          <p:cNvSpPr/>
          <p:nvPr/>
        </p:nvSpPr>
        <p:spPr>
          <a:xfrm>
            <a:off x="7069666" y="1272739"/>
            <a:ext cx="46166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t-SNE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assume the projections of data points from high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space to a low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2D or 3D) plane are samples from a </a:t>
            </a:r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 t-distribution (1 DOF)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which is the same as a standard Cauchy distribution.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05B044-0740-134D-8A5B-B7917E24E2DF}"/>
              </a:ext>
            </a:extLst>
          </p:cNvPr>
          <p:cNvSpPr txBox="1"/>
          <p:nvPr/>
        </p:nvSpPr>
        <p:spPr>
          <a:xfrm>
            <a:off x="7069665" y="4289008"/>
            <a:ext cx="4616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 t-distribution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heavy-tailed and large distances are suppressed as a power law.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7FACDA-47F0-9D4D-9A11-92F088F62CE3}"/>
              </a:ext>
            </a:extLst>
          </p:cNvPr>
          <p:cNvSpPr/>
          <p:nvPr/>
        </p:nvSpPr>
        <p:spPr>
          <a:xfrm>
            <a:off x="760790" y="603869"/>
            <a:ext cx="753283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2.4 Measure similarities between low </a:t>
            </a:r>
            <a:r>
              <a:rPr lang="en-US" altLang="en-US" sz="26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altLang="en-US" sz="2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points </a:t>
            </a:r>
            <a:endParaRPr lang="en-US" sz="2600" b="1" dirty="0">
              <a:solidFill>
                <a:srgbClr val="0070C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AF42D0-6DE9-E94C-A215-89AD3B733852}"/>
              </a:ext>
            </a:extLst>
          </p:cNvPr>
          <p:cNvSpPr/>
          <p:nvPr/>
        </p:nvSpPr>
        <p:spPr>
          <a:xfrm>
            <a:off x="5487392" y="5977132"/>
            <a:ext cx="61989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van der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Maaten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and Hinton. Journal of Machine Learning Research 9 (2008) 2579-2605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0EDDEB-4E81-F242-963B-9282DFE34BC7}"/>
              </a:ext>
            </a:extLst>
          </p:cNvPr>
          <p:cNvSpPr/>
          <p:nvPr/>
        </p:nvSpPr>
        <p:spPr>
          <a:xfrm>
            <a:off x="760790" y="3381605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 similarity matrix</a:t>
            </a:r>
            <a:r>
              <a:rPr lang="en-US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8031A2-9010-ED46-8753-6FBEB56AA397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88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2446" y="3109071"/>
            <a:ext cx="2873829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029CF0-3779-1540-8B67-61B6EE7978E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00753" y="3156894"/>
            <a:ext cx="3187971" cy="8229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56B7EC6-4DFD-F342-A384-6B2AE9002494}"/>
              </a:ext>
            </a:extLst>
          </p:cNvPr>
          <p:cNvSpPr/>
          <p:nvPr/>
        </p:nvSpPr>
        <p:spPr>
          <a:xfrm>
            <a:off x="760790" y="1260688"/>
            <a:ext cx="621453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assume the projections of data points from high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space to a low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(2D or 3D) plane are samples from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Gaussian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distribution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|∣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−y</a:t>
            </a:r>
            <a:r>
              <a:rPr lang="en-US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∣| is the Euclidean distance between the map points. 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9FBEC0-8B30-FE48-9B62-8B59B88FD817}"/>
              </a:ext>
            </a:extLst>
          </p:cNvPr>
          <p:cNvCxnSpPr>
            <a:cxnSpLocks/>
          </p:cNvCxnSpPr>
          <p:nvPr/>
        </p:nvCxnSpPr>
        <p:spPr>
          <a:xfrm>
            <a:off x="6983496" y="1401043"/>
            <a:ext cx="0" cy="3781455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014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883B563-1B23-BD4B-A9DB-929E105B3373}"/>
              </a:ext>
            </a:extLst>
          </p:cNvPr>
          <p:cNvSpPr/>
          <p:nvPr/>
        </p:nvSpPr>
        <p:spPr>
          <a:xfrm>
            <a:off x="760790" y="603869"/>
            <a:ext cx="769954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2.5.1 Perplexity across probability distributions</a:t>
            </a:r>
            <a:endParaRPr lang="en-US" sz="2600" b="1" dirty="0">
              <a:solidFill>
                <a:srgbClr val="0070C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4E5489-CB3C-1D41-8EC4-495DE2C94930}"/>
              </a:ext>
            </a:extLst>
          </p:cNvPr>
          <p:cNvSpPr/>
          <p:nvPr/>
        </p:nvSpPr>
        <p:spPr>
          <a:xfrm>
            <a:off x="760790" y="1296322"/>
            <a:ext cx="547796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data point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standard deviation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i="1" baseline="-25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dense clusters is smaller than for loose clusters.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Probability distribution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will be changed by different standard deviation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i="1" baseline="-25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values.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0.6), </a:t>
            </a: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0.8),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1). </a:t>
            </a:r>
          </a:p>
        </p:txBody>
      </p:sp>
      <p:sp>
        <p:nvSpPr>
          <p:cNvPr id="8" name="AutoShape 5" descr="2^{{H(p)}}=2^{{-\sum _{x}p(x)\log _{2}p(x)}}">
            <a:extLst>
              <a:ext uri="{FF2B5EF4-FFF2-40B4-BE49-F238E27FC236}">
                <a16:creationId xmlns:a16="http://schemas.microsoft.com/office/drawing/2014/main" id="{79CE7341-E7CD-3E4E-8828-F8531A2EA7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9083" y="696839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8AE287-3D39-0041-9F01-1CB336EDC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557" y="4574680"/>
            <a:ext cx="3246120" cy="5486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49DB94-10D2-6044-998B-DA3EFA7C796C}"/>
              </a:ext>
            </a:extLst>
          </p:cNvPr>
          <p:cNvSpPr txBox="1"/>
          <p:nvPr/>
        </p:nvSpPr>
        <p:spPr>
          <a:xfrm>
            <a:off x="779083" y="5184929"/>
            <a:ext cx="6930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(p) is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entropy of distribution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x ranges over events.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373E71-0264-0846-8751-37328E39FC95}"/>
              </a:ext>
            </a:extLst>
          </p:cNvPr>
          <p:cNvSpPr/>
          <p:nvPr/>
        </p:nvSpPr>
        <p:spPr>
          <a:xfrm>
            <a:off x="797376" y="4136627"/>
            <a:ext cx="58164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perplexity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of probability distribution</a:t>
            </a:r>
            <a:r>
              <a:rPr lang="en-US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defined as: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B6811B2-1282-5544-8C0D-03B8EAFC1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499" y="1243451"/>
            <a:ext cx="4705066" cy="3200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5515E44-BDDA-274D-880A-F185B1E51227}"/>
              </a:ext>
            </a:extLst>
          </p:cNvPr>
          <p:cNvSpPr/>
          <p:nvPr/>
        </p:nvSpPr>
        <p:spPr>
          <a:xfrm>
            <a:off x="8372858" y="5908895"/>
            <a:ext cx="27687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en.wikipedia.org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/wiki/Perplexity</a:t>
            </a:r>
          </a:p>
        </p:txBody>
      </p:sp>
    </p:spTree>
    <p:extLst>
      <p:ext uri="{BB962C8B-B14F-4D97-AF65-F5344CB8AC3E}">
        <p14:creationId xmlns:p14="http://schemas.microsoft.com/office/powerpoint/2010/main" val="3655180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13116</TotalTime>
  <Words>1870</Words>
  <Application>Microsoft Macintosh PowerPoint</Application>
  <PresentationFormat>Widescreen</PresentationFormat>
  <Paragraphs>207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shanqing gu</dc:creator>
  <cp:lastModifiedBy>shanqing gu</cp:lastModifiedBy>
  <cp:revision>681</cp:revision>
  <cp:lastPrinted>2019-04-17T13:30:37Z</cp:lastPrinted>
  <dcterms:created xsi:type="dcterms:W3CDTF">2019-03-27T18:06:30Z</dcterms:created>
  <dcterms:modified xsi:type="dcterms:W3CDTF">2019-04-22T13:09:01Z</dcterms:modified>
</cp:coreProperties>
</file>